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3" r:id="rId4"/>
    <p:sldMasterId id="2147484326" r:id="rId5"/>
    <p:sldMasterId id="2147483687" r:id="rId6"/>
    <p:sldMasterId id="2147483753" r:id="rId7"/>
    <p:sldMasterId id="2147483767" r:id="rId8"/>
    <p:sldMasterId id="2147483776" r:id="rId9"/>
    <p:sldMasterId id="2147483785" r:id="rId10"/>
  </p:sldMasterIdLst>
  <p:notesMasterIdLst>
    <p:notesMasterId r:id="rId31"/>
  </p:notesMasterIdLst>
  <p:sldIdLst>
    <p:sldId id="256" r:id="rId11"/>
    <p:sldId id="257" r:id="rId12"/>
    <p:sldId id="283" r:id="rId13"/>
    <p:sldId id="258" r:id="rId14"/>
    <p:sldId id="266" r:id="rId15"/>
    <p:sldId id="267" r:id="rId16"/>
    <p:sldId id="278" r:id="rId17"/>
    <p:sldId id="268" r:id="rId18"/>
    <p:sldId id="265" r:id="rId19"/>
    <p:sldId id="269" r:id="rId20"/>
    <p:sldId id="274" r:id="rId21"/>
    <p:sldId id="275" r:id="rId22"/>
    <p:sldId id="276" r:id="rId23"/>
    <p:sldId id="277" r:id="rId24"/>
    <p:sldId id="273" r:id="rId25"/>
    <p:sldId id="285" r:id="rId26"/>
    <p:sldId id="272" r:id="rId27"/>
    <p:sldId id="281" r:id="rId28"/>
    <p:sldId id="282" r:id="rId29"/>
    <p:sldId id="263" r:id="rId30"/>
  </p:sldIdLst>
  <p:sldSz cx="12192000" cy="6858000"/>
  <p:notesSz cx="6799263" cy="99298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B7B93-7537-4554-8921-9905093547F1}" v="187" dt="2020-12-05T11:49:52.421"/>
    <p1510:client id="{389D6A81-FC67-4FC7-ADF0-34085E60FA1F}" v="25" dt="2020-12-05T18:56:13.455"/>
    <p1510:client id="{3A253E49-EB5B-48FE-AE62-7D2BA87E3258}" v="719" dt="2020-12-05T10:52:34.307"/>
    <p1510:client id="{425ED0D1-E123-45DA-8A68-AC19AC129457}" v="505" dt="2020-12-05T10:09:19.125"/>
    <p1510:client id="{48B7EADD-D856-4D28-AD22-400C07C95EFA}" v="156" dt="2020-12-05T11:32:35.740"/>
    <p1510:client id="{4906636D-DBF1-4988-BB85-2937C8B03344}" v="96" dt="2020-12-05T09:05:54.567"/>
    <p1510:client id="{493F0C26-DE06-4951-A517-EA263DAD8021}" v="12" dt="2020-12-05T10:22:35.909"/>
    <p1510:client id="{4CEC9378-2070-4F15-BA72-33A83F3A5E18}" v="44" dt="2020-12-05T10:30:56.699"/>
    <p1510:client id="{4D5F8EC5-BEF0-43BA-A4CB-D18EF6F77EF5}" v="123" dt="2020-12-05T11:20:36.200"/>
    <p1510:client id="{587F880E-54FF-498A-8991-7B8BD28D2637}" v="6" dt="2020-12-06T09:53:09.541"/>
    <p1510:client id="{5C707779-04E1-4BA0-93E7-BF78F69BF083}" v="17" dt="2020-12-05T11:33:19.873"/>
    <p1510:client id="{5F489D21-8FE7-47AB-B1F5-577AA6EFB5C1}" v="44" dt="2020-12-05T08:41:54.195"/>
    <p1510:client id="{7BFB42AC-20F2-4E30-81E3-D4171E7F47E6}" v="490" dt="2020-12-05T11:00:50.708"/>
    <p1510:client id="{7CCA596D-E073-4D55-9D2D-D65BF6911D08}" v="13" dt="2020-12-05T10:19:32.267"/>
    <p1510:client id="{983DB47E-49FC-4560-8FB0-62FD2C8041CF}" v="140" dt="2020-12-05T10:17:26.457"/>
    <p1510:client id="{9DAA8250-26A7-445C-88E4-2C811923581A}" v="266" dt="2020-12-05T10:24:44.281"/>
    <p1510:client id="{A8BDB3A7-6E50-4F02-839C-DD7CA712EFA1}" v="9" dt="2020-12-05T08:35:42.757"/>
    <p1510:client id="{BAF71C3B-55AE-49E3-8AF6-A6B522DCCD8F}" v="646" dt="2020-12-05T08:58:33.331"/>
    <p1510:client id="{C5B74999-7F47-45D8-9B49-289C10850C9B}" v="79" dt="2020-12-05T10:46:25.952"/>
    <p1510:client id="{E2C79B6A-8725-4C96-AE81-D821D2AF4365}" v="360" dt="2020-12-05T18:51:50.477"/>
    <p1510:client id="{E4AA2CF3-B791-46BD-8D43-5A63ECF4E786}" v="88" dt="2020-12-06T10:34:45.512"/>
    <p1510:client id="{E9EBDC68-E8D6-47AC-8B1A-2E7729B62D9A}" v="444" dt="2020-12-05T10:40:45.181"/>
    <p1510:client id="{F80DBD4C-C623-4EAD-9365-A1F1AE267DDA}" v="109" dt="2020-12-05T11:49:03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E8F49-062E-4050-ACCF-8EBCCD26437D}" type="datetimeFigureOut">
              <a:rPr lang="fr-FR"/>
              <a:t>07/12/2020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40363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094F-7FD0-4B5E-A76A-E739504CB9E8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47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Pub : </a:t>
            </a:r>
            <a:r>
              <a:rPr lang="en-US" err="1">
                <a:cs typeface="Calibri"/>
              </a:rPr>
              <a:t>influenceurs</a:t>
            </a:r>
            <a:r>
              <a:rPr lang="en-US">
                <a:cs typeface="Calibri"/>
              </a:rPr>
              <a:t> -&gt; </a:t>
            </a:r>
            <a:r>
              <a:rPr lang="en-US" err="1">
                <a:cs typeface="Calibri"/>
              </a:rPr>
              <a:t>particuliers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CET :  Contribution </a:t>
            </a:r>
            <a:r>
              <a:rPr lang="en-US" err="1">
                <a:cs typeface="Calibri"/>
              </a:rPr>
              <a:t>économique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territoriale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TVA : Taxe sur la </a:t>
            </a:r>
            <a:r>
              <a:rPr lang="en-US" err="1">
                <a:cs typeface="Calibri"/>
              </a:rPr>
              <a:t>valeur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ajoutée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IR : Impots sur le </a:t>
            </a:r>
            <a:r>
              <a:rPr lang="en-US" err="1">
                <a:cs typeface="Calibri"/>
              </a:rPr>
              <a:t>revenu</a:t>
            </a:r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094F-7FD0-4B5E-A76A-E739504CB9E8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57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094F-7FD0-4B5E-A76A-E739504CB9E8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00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-&gt; Marge possible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-&gt; </a:t>
            </a:r>
            <a:r>
              <a:rPr lang="en-US" err="1">
                <a:cs typeface="Calibri"/>
              </a:rPr>
              <a:t>Durabilité</a:t>
            </a:r>
            <a:r>
              <a:rPr lang="en-US">
                <a:cs typeface="Calibri"/>
              </a:rPr>
              <a:t> au </a:t>
            </a:r>
            <a:r>
              <a:rPr lang="en-US" err="1">
                <a:cs typeface="Calibri"/>
              </a:rPr>
              <a:t>cours</a:t>
            </a:r>
            <a:r>
              <a:rPr lang="en-US">
                <a:cs typeface="Calibri"/>
              </a:rPr>
              <a:t> du temps</a:t>
            </a:r>
            <a:endParaRPr lang="en-US" err="1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094F-7FD0-4B5E-A76A-E739504CB9E8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41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2025 – 2035 : Premiers clients</a:t>
            </a:r>
          </a:p>
          <a:p>
            <a:r>
              <a:rPr lang="en-US">
                <a:cs typeface="Calibri"/>
              </a:rPr>
              <a:t>2035 – 2060 : Expansion entreprise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094F-7FD0-4B5E-A76A-E739504CB9E8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9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838" y="956920"/>
            <a:ext cx="2882900" cy="332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83143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3213" y="3430850"/>
            <a:ext cx="3595687" cy="269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342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388" y="3440113"/>
            <a:ext cx="358933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7625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3445" y="3449638"/>
            <a:ext cx="3594272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4386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563" y="3449638"/>
            <a:ext cx="358298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1289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5913" y="3440471"/>
            <a:ext cx="3589337" cy="269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6915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838" y="956920"/>
            <a:ext cx="2882900" cy="332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6534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867834"/>
            <a:ext cx="9144000" cy="38996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713" y="2494615"/>
            <a:ext cx="3492575" cy="23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7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838" y="956920"/>
            <a:ext cx="2882900" cy="332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47221"/>
          </a:xfrm>
        </p:spPr>
        <p:txBody>
          <a:bodyPr/>
          <a:lstStyle>
            <a:lvl1pPr algn="ctr">
              <a:defRPr sz="6000" baseline="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185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905" r="19566" b="35597"/>
          <a:stretch>
            <a:fillRect/>
          </a:stretch>
        </p:blipFill>
        <p:spPr bwMode="auto">
          <a:xfrm>
            <a:off x="303213" y="3441700"/>
            <a:ext cx="358775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5906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80533"/>
            <a:ext cx="10515600" cy="810155"/>
          </a:xfrm>
        </p:spPr>
        <p:txBody>
          <a:bodyPr/>
          <a:lstStyle>
            <a:lvl1pPr>
              <a:defRPr>
                <a:latin typeface="Eurostile-Medium" panose="020B0600000000000000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6160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400"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 sz="2000"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 sz="1800"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600"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400"/>
            </a:lvl1pPr>
            <a:lvl2pPr marL="800100" indent="-342900">
              <a:buSzPct val="100000"/>
              <a:buFont typeface="Wingdings" panose="05000000000000000000" pitchFamily="2" charset="2"/>
              <a:buChar char="§"/>
              <a:defRPr sz="2000"/>
            </a:lvl2pPr>
            <a:lvl3pPr marL="1371600" indent="-457200">
              <a:buSzPct val="100000"/>
              <a:buFont typeface="Wingdings" panose="05000000000000000000" pitchFamily="2" charset="2"/>
              <a:buChar char="§"/>
              <a:defRPr sz="1800"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600"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1399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806824"/>
            <a:ext cx="10515600" cy="883864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839788" y="2505075"/>
            <a:ext cx="5157787" cy="367188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6172200" y="2505075"/>
            <a:ext cx="5171281" cy="367188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8256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02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idx="13"/>
          </p:nvPr>
        </p:nvSpPr>
        <p:spPr>
          <a:xfrm>
            <a:off x="5181600" y="1690688"/>
            <a:ext cx="6172200" cy="4170361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/>
          </p:nvPr>
        </p:nvSpPr>
        <p:spPr>
          <a:xfrm>
            <a:off x="839787" y="1690689"/>
            <a:ext cx="3932237" cy="4170362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000"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 sz="1800"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 sz="1600"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400"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839788" y="806824"/>
            <a:ext cx="10515600" cy="883864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9442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4976"/>
            </a:gs>
            <a:gs pos="100000">
              <a:srgbClr val="009C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2966"/>
            <a:ext cx="1998676" cy="621146"/>
          </a:xfrm>
          <a:prstGeom prst="rect">
            <a:avLst/>
          </a:prstGeom>
        </p:spPr>
      </p:pic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lang="fr-FR"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DD9C35A-3D97-4168-BE54-0A5885683A35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034" name="Imag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Eurostile-Medium" panose="020B0600000000000000" pitchFamily="34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6108"/>
            <a:ext cx="12192001" cy="676656"/>
          </a:xfrm>
          <a:prstGeom prst="rect">
            <a:avLst/>
          </a:prstGeom>
        </p:spPr>
      </p:pic>
      <p:sp>
        <p:nvSpPr>
          <p:cNvPr id="205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205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81E0AF8-1DFD-45C4-95D7-2014B32C7B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2058" name="Imag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497F5DB-0FDD-46D5-B490-BE4061BE79CB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10" r:id="rId2"/>
    <p:sldLayoutId id="2147484411" r:id="rId3"/>
    <p:sldLayoutId id="2147484412" r:id="rId4"/>
    <p:sldLayoutId id="2147484414" r:id="rId5"/>
    <p:sldLayoutId id="2147484416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Eurostile-Medium" panose="020B0600000000000000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6108"/>
            <a:ext cx="12192001" cy="676656"/>
          </a:xfrm>
          <a:prstGeom prst="rect">
            <a:avLst/>
          </a:prstGeom>
        </p:spPr>
      </p:pic>
      <p:sp>
        <p:nvSpPr>
          <p:cNvPr id="3074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307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176763D-DB16-45F3-8E24-8E27816120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3083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48DD95A-1342-454C-8A35-5C821A6DC5F6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Eurostile-Medium" panose="020B0600000000000000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1344"/>
            <a:ext cx="12192001" cy="676656"/>
          </a:xfrm>
          <a:prstGeom prst="rect">
            <a:avLst/>
          </a:prstGeom>
        </p:spPr>
      </p:pic>
      <p:sp>
        <p:nvSpPr>
          <p:cNvPr id="409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409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C7E03D3-B2AE-41EF-BCF1-92E7621A27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4107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EE194B2D-2120-44E1-9344-FFFB6FCB9F81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Eurostile-Medium" panose="020B0600000000000000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1344"/>
            <a:ext cx="12192001" cy="676656"/>
          </a:xfrm>
          <a:prstGeom prst="rect">
            <a:avLst/>
          </a:prstGeom>
        </p:spPr>
      </p:pic>
      <p:sp>
        <p:nvSpPr>
          <p:cNvPr id="51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512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4495E6-E863-4020-893C-14B32A424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5131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65016EE-CB8F-4ABD-8FE7-1C482E6E9048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Eurostile-Medium" panose="020B0600000000000000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3486"/>
            <a:ext cx="12192000" cy="676656"/>
          </a:xfrm>
          <a:prstGeom prst="rect">
            <a:avLst/>
          </a:prstGeom>
        </p:spPr>
      </p:pic>
      <p:sp>
        <p:nvSpPr>
          <p:cNvPr id="614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614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DE16276-38AD-41A9-8E88-A8B52AC00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6155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D6599A2F-33FD-41C1-8A01-730D67BE37E4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Eurostile-Medium" panose="020B0600000000000000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0870"/>
            <a:ext cx="12192000" cy="676655"/>
          </a:xfrm>
          <a:prstGeom prst="rect">
            <a:avLst/>
          </a:prstGeom>
        </p:spPr>
      </p:pic>
      <p:sp>
        <p:nvSpPr>
          <p:cNvPr id="71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71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4B6263-77A7-4CE5-8117-1B1B102BFC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7179" name="Imag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285750" indent="-285750" algn="r">
              <a:buFont typeface="Arial" panose="020B0604020202020204" pitchFamily="34" charset="0"/>
              <a:buChar char="•"/>
              <a:defRPr/>
            </a:pPr>
            <a:fld id="{1E315419-03FC-469B-B356-32DB643E0FC2}" type="slidenum">
              <a:rPr lang="fr-FR" smtClean="0"/>
              <a:pPr marL="285750" indent="-285750" algn="r">
                <a:buFont typeface="Arial" panose="020B0604020202020204" pitchFamily="34" charset="0"/>
                <a:buChar char="•"/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3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Eurostile-Medium" panose="020B0600000000000000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524000" y="4867834"/>
            <a:ext cx="9144000" cy="1014555"/>
          </a:xfrm>
        </p:spPr>
        <p:txBody>
          <a:bodyPr/>
          <a:lstStyle/>
          <a:p>
            <a:r>
              <a:rPr lang="fr-FR">
                <a:latin typeface="Arial"/>
                <a:cs typeface="Arial"/>
              </a:rPr>
              <a:t>Arthur Terrien, Julien Brouillard, Arnaud Soria, Juliette </a:t>
            </a:r>
            <a:r>
              <a:rPr lang="fr-FR" err="1">
                <a:latin typeface="Arial"/>
                <a:cs typeface="Arial"/>
              </a:rPr>
              <a:t>Bluem</a:t>
            </a:r>
            <a:endParaRPr lang="fr-FR">
              <a:latin typeface="Arial"/>
              <a:cs typeface="Arial"/>
            </a:endParaRPr>
          </a:p>
          <a:p>
            <a:r>
              <a:rPr lang="fr-FR">
                <a:latin typeface="Arial"/>
                <a:cs typeface="Arial"/>
              </a:rPr>
              <a:t>3A, 2i : projet d'entreprenariat</a:t>
            </a:r>
            <a:endParaRPr lang="fr-FR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DA01B-B866-4C0C-8C82-50FF2738507F}"/>
              </a:ext>
            </a:extLst>
          </p:cNvPr>
          <p:cNvSpPr/>
          <p:nvPr/>
        </p:nvSpPr>
        <p:spPr>
          <a:xfrm>
            <a:off x="4344443" y="2481196"/>
            <a:ext cx="3496849" cy="23903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25A3607-8927-42D9-960A-240FDE36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0" b="37083"/>
          <a:stretch/>
        </p:blipFill>
        <p:spPr>
          <a:xfrm>
            <a:off x="4344381" y="1423252"/>
            <a:ext cx="3496911" cy="9276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35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449B3-5D58-4E65-AA59-8E203B71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Notre stratégie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9283F5-16EF-41ED-95A8-9323A84F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99" y="2190967"/>
            <a:ext cx="10515600" cy="4351338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fr-FR">
                <a:latin typeface="Arial"/>
                <a:cs typeface="Arial"/>
              </a:rPr>
              <a:t>Associations, entreprises et particuliers</a:t>
            </a:r>
            <a:endParaRPr lang="fr-FR"/>
          </a:p>
          <a:p>
            <a:pPr algn="ctr">
              <a:lnSpc>
                <a:spcPct val="150000"/>
              </a:lnSpc>
            </a:pPr>
            <a:endParaRPr lang="fr-FR">
              <a:latin typeface="Arial"/>
              <a:cs typeface="Arial"/>
            </a:endParaRPr>
          </a:p>
          <a:p>
            <a:pPr algn="ctr">
              <a:lnSpc>
                <a:spcPct val="150000"/>
              </a:lnSpc>
            </a:pPr>
            <a:endParaRPr lang="fr-FR">
              <a:latin typeface="Arial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fr-FR">
                <a:latin typeface="Arial"/>
                <a:cs typeface="Arial"/>
              </a:rPr>
              <a:t>Support installation et maintenance</a:t>
            </a:r>
            <a:endParaRPr lang="fr-FR"/>
          </a:p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0A449CB-B33F-4B04-BEB8-1486AB49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92" y="3393592"/>
            <a:ext cx="1015783" cy="1015783"/>
          </a:xfrm>
          <a:prstGeom prst="rect">
            <a:avLst/>
          </a:prstGeom>
        </p:spPr>
      </p:pic>
      <p:pic>
        <p:nvPicPr>
          <p:cNvPr id="5" name="Graphique 5" descr="Mille avec un remplissage uni">
            <a:extLst>
              <a:ext uri="{FF2B5EF4-FFF2-40B4-BE49-F238E27FC236}">
                <a16:creationId xmlns:a16="http://schemas.microsoft.com/office/drawing/2014/main" id="{2D35E691-A888-4EE5-A505-0E788BBA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0637" y="1625252"/>
            <a:ext cx="726508" cy="72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Faisabilité financière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Notre projet est viable financièrement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31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482EDE-ADB2-4C5F-BECA-6F49B18008C1}"/>
              </a:ext>
            </a:extLst>
          </p:cNvPr>
          <p:cNvSpPr/>
          <p:nvPr/>
        </p:nvSpPr>
        <p:spPr>
          <a:xfrm>
            <a:off x="5690991" y="3399771"/>
            <a:ext cx="5824602" cy="2171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E522DB-5978-42FD-880A-9916109C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Nos dépenses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DC3EB7-6633-43A7-B114-E8208FF2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Composants électroniques</a:t>
            </a:r>
          </a:p>
          <a:p>
            <a:r>
              <a:rPr lang="fr-FR">
                <a:latin typeface="Arial"/>
                <a:cs typeface="Arial"/>
              </a:rPr>
              <a:t>Publicité</a:t>
            </a:r>
          </a:p>
          <a:p>
            <a:r>
              <a:rPr lang="fr-FR">
                <a:latin typeface="Arial"/>
                <a:cs typeface="Arial"/>
              </a:rPr>
              <a:t>Taxes (CET / TVA / IR)</a:t>
            </a:r>
            <a:endParaRPr lang="fr-FR"/>
          </a:p>
        </p:txBody>
      </p:sp>
      <p:pic>
        <p:nvPicPr>
          <p:cNvPr id="5" name="Image 5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6CB6265-C2E2-4FFE-8279-4F14766B6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758" y="3539304"/>
            <a:ext cx="1881266" cy="1881266"/>
          </a:xfrm>
          <a:prstGeom prst="rect">
            <a:avLst/>
          </a:prstGeom>
        </p:spPr>
      </p:pic>
      <p:pic>
        <p:nvPicPr>
          <p:cNvPr id="7" name="Image 7" descr="Une image contenant café, tasse, table, équipement électronique&#10;&#10;Description générée automatiquement">
            <a:extLst>
              <a:ext uri="{FF2B5EF4-FFF2-40B4-BE49-F238E27FC236}">
                <a16:creationId xmlns:a16="http://schemas.microsoft.com/office/drawing/2014/main" id="{FBF5D7EA-3705-4D14-8C3D-18582609C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305" y="3845820"/>
            <a:ext cx="1772433" cy="1224425"/>
          </a:xfrm>
          <a:prstGeom prst="rect">
            <a:avLst/>
          </a:prstGeom>
        </p:spPr>
      </p:pic>
      <p:pic>
        <p:nvPicPr>
          <p:cNvPr id="8" name="Image 8" descr="Une image contenant intérieur, moniteur, télévision, table&#10;&#10;Description générée automatiquement">
            <a:extLst>
              <a:ext uri="{FF2B5EF4-FFF2-40B4-BE49-F238E27FC236}">
                <a16:creationId xmlns:a16="http://schemas.microsoft.com/office/drawing/2014/main" id="{B371DC23-1ABA-4384-9D61-890BD1C667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45" t="521" r="31898" b="-521"/>
          <a:stretch/>
        </p:blipFill>
        <p:spPr>
          <a:xfrm>
            <a:off x="7557129" y="1125244"/>
            <a:ext cx="2101841" cy="1815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 4" descr="Une image contenant pièce, signe&#10;&#10;Description générée automatiquement">
            <a:extLst>
              <a:ext uri="{FF2B5EF4-FFF2-40B4-BE49-F238E27FC236}">
                <a16:creationId xmlns:a16="http://schemas.microsoft.com/office/drawing/2014/main" id="{C993309C-0B08-4864-8A22-AEFBC654C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334" y="3590243"/>
            <a:ext cx="2818151" cy="1781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33319A6D-6953-47BD-A517-91A56E4FA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6491" y="3684957"/>
            <a:ext cx="1217951" cy="13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5BAA9-3F2A-42CA-A152-BAD11CDF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Nos revenus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DEA7F4-6AE1-401E-8390-0302C6F5F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Deux offres de lancement</a:t>
            </a:r>
          </a:p>
          <a:p>
            <a:r>
              <a:rPr lang="fr-FR">
                <a:latin typeface="Arial"/>
                <a:cs typeface="Arial"/>
              </a:rPr>
              <a:t>Des modules optionnels</a:t>
            </a:r>
          </a:p>
          <a:p>
            <a:r>
              <a:rPr lang="fr-FR">
                <a:latin typeface="Arial"/>
                <a:cs typeface="Arial"/>
              </a:rPr>
              <a:t>Garantie / SAV</a:t>
            </a:r>
            <a:endParaRPr lang="fr-FR"/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0F96E4C-A681-4EAE-AFCF-5051ACAFC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334" y="2318093"/>
            <a:ext cx="6178445" cy="21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3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A437E-8474-4F15-A2E5-9F3C2A3B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Bilan Financier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9725B4-BA51-4AF4-82A4-F61FE9BAB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1 offre cout faible</a:t>
            </a:r>
          </a:p>
          <a:p>
            <a:r>
              <a:rPr lang="fr-FR">
                <a:latin typeface="Arial"/>
                <a:cs typeface="Arial"/>
              </a:rPr>
              <a:t>Des offres adaptables</a:t>
            </a:r>
            <a:endParaRPr lang="fr-FR"/>
          </a:p>
          <a:p>
            <a:r>
              <a:rPr lang="fr-FR">
                <a:latin typeface="Arial"/>
                <a:cs typeface="Arial"/>
              </a:rPr>
              <a:t>Proposition de garantie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4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Notre vision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Nous anticipons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582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E4A1F-E387-4B19-95B7-CDBA7435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Court, moyen et long terme</a:t>
            </a:r>
            <a:endParaRPr lang="fr-FR"/>
          </a:p>
        </p:txBody>
      </p:sp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BB460F08-BF36-43C9-8B1A-450E7A63F54A}"/>
              </a:ext>
            </a:extLst>
          </p:cNvPr>
          <p:cNvSpPr/>
          <p:nvPr/>
        </p:nvSpPr>
        <p:spPr>
          <a:xfrm>
            <a:off x="638138" y="2884445"/>
            <a:ext cx="11148161" cy="274528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255400-EEAD-4419-A47A-082AF5B963A1}"/>
              </a:ext>
            </a:extLst>
          </p:cNvPr>
          <p:cNvSpPr txBox="1"/>
          <p:nvPr/>
        </p:nvSpPr>
        <p:spPr>
          <a:xfrm>
            <a:off x="1069054" y="5586884"/>
            <a:ext cx="1939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Être sur le marché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76A91D-0885-490C-86AA-9BE6B3E42C5B}"/>
              </a:ext>
            </a:extLst>
          </p:cNvPr>
          <p:cNvSpPr txBox="1"/>
          <p:nvPr/>
        </p:nvSpPr>
        <p:spPr>
          <a:xfrm>
            <a:off x="1714004" y="288968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latin typeface="Calibri"/>
                <a:cs typeface="Calibri"/>
              </a:rPr>
              <a:t>2025                        2035</a:t>
            </a:r>
            <a:endParaRPr lang="fr-FR" b="1">
              <a:cs typeface="Calibri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B5F45A-32EC-4D59-AB46-99A6178281CA}"/>
              </a:ext>
            </a:extLst>
          </p:cNvPr>
          <p:cNvSpPr txBox="1"/>
          <p:nvPr/>
        </p:nvSpPr>
        <p:spPr>
          <a:xfrm>
            <a:off x="3009267" y="5582841"/>
            <a:ext cx="2158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Faire des bénéfices</a:t>
            </a:r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19745D-86A9-4254-A1BE-4B3EAAB92CCC}"/>
              </a:ext>
            </a:extLst>
          </p:cNvPr>
          <p:cNvSpPr/>
          <p:nvPr/>
        </p:nvSpPr>
        <p:spPr>
          <a:xfrm>
            <a:off x="1066627" y="4043623"/>
            <a:ext cx="2695575" cy="42862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7F3491-BB46-40B8-8776-E0C55ECC7176}"/>
              </a:ext>
            </a:extLst>
          </p:cNvPr>
          <p:cNvSpPr/>
          <p:nvPr/>
        </p:nvSpPr>
        <p:spPr>
          <a:xfrm>
            <a:off x="3762519" y="4043620"/>
            <a:ext cx="4155063" cy="4306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2ACAFB4-BF4E-4CD7-96E6-D9AB4B2CD1CC}"/>
              </a:ext>
            </a:extLst>
          </p:cNvPr>
          <p:cNvCxnSpPr/>
          <p:nvPr/>
        </p:nvCxnSpPr>
        <p:spPr>
          <a:xfrm>
            <a:off x="2070049" y="3247525"/>
            <a:ext cx="10440" cy="2296439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5A36333-DAD4-450A-B10A-36EF971DC15C}"/>
              </a:ext>
            </a:extLst>
          </p:cNvPr>
          <p:cNvCxnSpPr>
            <a:cxnSpLocks/>
          </p:cNvCxnSpPr>
          <p:nvPr/>
        </p:nvCxnSpPr>
        <p:spPr>
          <a:xfrm>
            <a:off x="3761785" y="3241860"/>
            <a:ext cx="10440" cy="2296439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5001F43-A2C4-4BFC-90DC-6113950468A7}"/>
              </a:ext>
            </a:extLst>
          </p:cNvPr>
          <p:cNvCxnSpPr>
            <a:cxnSpLocks/>
          </p:cNvCxnSpPr>
          <p:nvPr/>
        </p:nvCxnSpPr>
        <p:spPr>
          <a:xfrm>
            <a:off x="7938642" y="3241860"/>
            <a:ext cx="10440" cy="2296439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43CD4067-4CDA-4C92-88F8-C35BF5A1C4A8}"/>
              </a:ext>
            </a:extLst>
          </p:cNvPr>
          <p:cNvSpPr txBox="1"/>
          <p:nvPr/>
        </p:nvSpPr>
        <p:spPr>
          <a:xfrm>
            <a:off x="7629317" y="28876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latin typeface="Calibri"/>
                <a:cs typeface="Calibri"/>
              </a:rPr>
              <a:t>2060                              2080</a:t>
            </a:r>
            <a:endParaRPr lang="fr-FR" b="1">
              <a:cs typeface="Calibri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951D6D0-4F95-4176-A5CB-EAA11344B4DA}"/>
              </a:ext>
            </a:extLst>
          </p:cNvPr>
          <p:cNvSpPr txBox="1"/>
          <p:nvPr/>
        </p:nvSpPr>
        <p:spPr>
          <a:xfrm>
            <a:off x="6830812" y="5548206"/>
            <a:ext cx="2308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70% Bus du Grand Est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9E88611-0843-44C6-B215-DB977CF7DCC3}"/>
              </a:ext>
            </a:extLst>
          </p:cNvPr>
          <p:cNvSpPr txBox="1"/>
          <p:nvPr/>
        </p:nvSpPr>
        <p:spPr>
          <a:xfrm>
            <a:off x="9187528" y="5546185"/>
            <a:ext cx="29208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50% Bus français</a:t>
            </a:r>
            <a:endParaRPr lang="fr-FR">
              <a:cs typeface="Calibri" panose="020F0502020204030204" pitchFamily="34" charset="0"/>
            </a:endParaRPr>
          </a:p>
          <a:p>
            <a:r>
              <a:rPr lang="fr-FR">
                <a:latin typeface="Calibri"/>
                <a:cs typeface="Calibri"/>
              </a:rPr>
              <a:t>30% Véhicules lourds français</a:t>
            </a:r>
            <a:endParaRPr lang="fr-FR">
              <a:cs typeface="Calibri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509B57F-5E8E-4663-9B48-24578B19C7D2}"/>
              </a:ext>
            </a:extLst>
          </p:cNvPr>
          <p:cNvSpPr txBox="1"/>
          <p:nvPr/>
        </p:nvSpPr>
        <p:spPr>
          <a:xfrm>
            <a:off x="7793977" y="1526499"/>
            <a:ext cx="24136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Conquête marché Belge et Luxembourgeois</a:t>
            </a:r>
            <a:endParaRPr lang="fr-FR">
              <a:cs typeface="Calibri"/>
            </a:endParaRPr>
          </a:p>
        </p:txBody>
      </p:sp>
      <p:sp>
        <p:nvSpPr>
          <p:cNvPr id="31" name="Accolade fermante 30">
            <a:extLst>
              <a:ext uri="{FF2B5EF4-FFF2-40B4-BE49-F238E27FC236}">
                <a16:creationId xmlns:a16="http://schemas.microsoft.com/office/drawing/2014/main" id="{8FF781AC-F507-4F99-8CDD-B46F715B3224}"/>
              </a:ext>
            </a:extLst>
          </p:cNvPr>
          <p:cNvSpPr/>
          <p:nvPr/>
        </p:nvSpPr>
        <p:spPr>
          <a:xfrm rot="-5400000">
            <a:off x="8747334" y="1556039"/>
            <a:ext cx="438725" cy="20550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D65FFB0-0FFB-4BBB-B0EA-7ACA41EA2F84}"/>
              </a:ext>
            </a:extLst>
          </p:cNvPr>
          <p:cNvSpPr/>
          <p:nvPr/>
        </p:nvSpPr>
        <p:spPr>
          <a:xfrm>
            <a:off x="7971159" y="3835249"/>
            <a:ext cx="3813837" cy="84281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012D5DB-9EDB-4C5B-9FEC-B84EA1A0E840}"/>
              </a:ext>
            </a:extLst>
          </p:cNvPr>
          <p:cNvSpPr txBox="1"/>
          <p:nvPr/>
        </p:nvSpPr>
        <p:spPr>
          <a:xfrm>
            <a:off x="345597" y="19967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Développement financier</a:t>
            </a:r>
            <a:endParaRPr lang="fr-FR">
              <a:cs typeface="Calibri"/>
            </a:endParaRP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C35D8AD4-F4C5-4B95-830C-8C275D46D2B6}"/>
              </a:ext>
            </a:extLst>
          </p:cNvPr>
          <p:cNvCxnSpPr>
            <a:cxnSpLocks/>
          </p:cNvCxnSpPr>
          <p:nvPr/>
        </p:nvCxnSpPr>
        <p:spPr>
          <a:xfrm>
            <a:off x="9993920" y="3161041"/>
            <a:ext cx="10440" cy="2296439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ccolade fermante 38">
            <a:extLst>
              <a:ext uri="{FF2B5EF4-FFF2-40B4-BE49-F238E27FC236}">
                <a16:creationId xmlns:a16="http://schemas.microsoft.com/office/drawing/2014/main" id="{ACAD4A36-3D09-4886-AEBF-B27DF45210A9}"/>
              </a:ext>
            </a:extLst>
          </p:cNvPr>
          <p:cNvSpPr/>
          <p:nvPr/>
        </p:nvSpPr>
        <p:spPr>
          <a:xfrm rot="16200000">
            <a:off x="1315751" y="2120346"/>
            <a:ext cx="439671" cy="108716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3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Nos attentes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Nous ne sommes pas là par hasard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90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E0F6E-1841-4FD4-8D0E-BDE89CB7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Recherche de financements/partenariats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96C15-F44B-4940-83D0-0055A481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Se faire connaître</a:t>
            </a:r>
          </a:p>
          <a:p>
            <a:r>
              <a:rPr lang="fr-FR">
                <a:latin typeface="Arial"/>
                <a:cs typeface="Arial"/>
              </a:rPr>
              <a:t>Avoir les fonds nécessaires au lancement du projet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462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04B626-8E88-4F00-B64A-2279B341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Votre intérêt ?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9EC5C5-100D-4780-A29C-56815067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Une implication directe dans la sécurité de tous !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29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>
            <a:extLst>
              <a:ext uri="{FF2B5EF4-FFF2-40B4-BE49-F238E27FC236}">
                <a16:creationId xmlns:a16="http://schemas.microsoft.com/office/drawing/2014/main" id="{B9145424-2A2D-40AA-8848-4CFF82986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81" y="2676525"/>
            <a:ext cx="1516857" cy="1516857"/>
          </a:xfrm>
          <a:prstGeom prst="rect">
            <a:avLst/>
          </a:prstGeom>
        </p:spPr>
      </p:pic>
      <p:pic>
        <p:nvPicPr>
          <p:cNvPr id="16" name="Image 16" descr="Une image contenant personne, extérieur, femme, debout&#10;&#10;Description générée automatiquement">
            <a:extLst>
              <a:ext uri="{FF2B5EF4-FFF2-40B4-BE49-F238E27FC236}">
                <a16:creationId xmlns:a16="http://schemas.microsoft.com/office/drawing/2014/main" id="{37A54331-C4C4-40FA-99FE-3FC3277FD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26" b="-1089"/>
          <a:stretch/>
        </p:blipFill>
        <p:spPr>
          <a:xfrm>
            <a:off x="1545431" y="2371725"/>
            <a:ext cx="1606808" cy="1848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 6">
            <a:extLst>
              <a:ext uri="{FF2B5EF4-FFF2-40B4-BE49-F238E27FC236}">
                <a16:creationId xmlns:a16="http://schemas.microsoft.com/office/drawing/2014/main" id="{6763F95F-F55F-4F6D-8779-909D1A0A7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555" y="2676525"/>
            <a:ext cx="1516857" cy="15168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DB641A-DF21-4C18-A762-828165E08908}"/>
              </a:ext>
            </a:extLst>
          </p:cNvPr>
          <p:cNvSpPr/>
          <p:nvPr/>
        </p:nvSpPr>
        <p:spPr>
          <a:xfrm>
            <a:off x="1202497" y="4224399"/>
            <a:ext cx="2599150" cy="111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5" descr="Une image contenant personne, homme, intérieur, avant&#10;&#10;Description générée automatiquement">
            <a:extLst>
              <a:ext uri="{FF2B5EF4-FFF2-40B4-BE49-F238E27FC236}">
                <a16:creationId xmlns:a16="http://schemas.microsoft.com/office/drawing/2014/main" id="{1B0CFF6C-CA10-4B1F-82D5-36B58C546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556" y="2311499"/>
            <a:ext cx="1624013" cy="1877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40476" y="589691"/>
            <a:ext cx="10515600" cy="968412"/>
          </a:xfrm>
        </p:spPr>
        <p:txBody>
          <a:bodyPr/>
          <a:lstStyle/>
          <a:p>
            <a:pPr algn="ctr"/>
            <a:r>
              <a:rPr lang="fr-FR">
                <a:latin typeface="Eurostile-Medium"/>
              </a:rPr>
              <a:t>QUI SOMMES-NOUS ?</a:t>
            </a:r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BE418-A4F6-4730-BBB4-F8B06CBE9E9B}"/>
              </a:ext>
            </a:extLst>
          </p:cNvPr>
          <p:cNvSpPr/>
          <p:nvPr/>
        </p:nvSpPr>
        <p:spPr>
          <a:xfrm>
            <a:off x="8877751" y="4189114"/>
            <a:ext cx="2567835" cy="939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49C74F-F5D3-4BD7-AD43-2E44D970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4" y="2676525"/>
            <a:ext cx="1516857" cy="1516857"/>
          </a:xfrm>
          <a:prstGeom prst="rect">
            <a:avLst/>
          </a:prstGeom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E1D7ADEF-0DA4-4334-92A7-14288139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12" y="2676525"/>
            <a:ext cx="1516857" cy="15168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046D852-CF88-4B62-92B8-30ED73D1764C}"/>
              </a:ext>
            </a:extLst>
          </p:cNvPr>
          <p:cNvSpPr txBox="1"/>
          <p:nvPr/>
        </p:nvSpPr>
        <p:spPr>
          <a:xfrm>
            <a:off x="9163963" y="4283868"/>
            <a:ext cx="21002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ARTHUR</a:t>
            </a:r>
            <a:endParaRPr lang="fr-FR"/>
          </a:p>
          <a:p>
            <a:pPr algn="ctr"/>
            <a:r>
              <a:rPr lang="fr-FR">
                <a:latin typeface="Calibri"/>
                <a:cs typeface="Calibri"/>
              </a:rPr>
              <a:t>COORDINATEUR</a:t>
            </a:r>
            <a:endParaRPr lang="fr-FR">
              <a:cs typeface="Calibri"/>
            </a:endParaRPr>
          </a:p>
        </p:txBody>
      </p:sp>
      <p:pic>
        <p:nvPicPr>
          <p:cNvPr id="11" name="Image 15" descr="Une image contenant personne, intérieur, souriant, homme&#10;&#10;Description générée automatiquement">
            <a:extLst>
              <a:ext uri="{FF2B5EF4-FFF2-40B4-BE49-F238E27FC236}">
                <a16:creationId xmlns:a16="http://schemas.microsoft.com/office/drawing/2014/main" id="{DFDD50B3-101A-48E5-B1CC-BE3C0F9C1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56" t="231" r="367" b="67"/>
          <a:stretch/>
        </p:blipFill>
        <p:spPr>
          <a:xfrm>
            <a:off x="4199571" y="2311999"/>
            <a:ext cx="1602396" cy="1975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5" descr="Une image contenant personne, intérieur, homme, posant&#10;&#10;Description générée automatiquement">
            <a:extLst>
              <a:ext uri="{FF2B5EF4-FFF2-40B4-BE49-F238E27FC236}">
                <a16:creationId xmlns:a16="http://schemas.microsoft.com/office/drawing/2014/main" id="{8833511C-F13C-4F81-B803-6CAC1F8032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76" t="1141" r="10891" b="982"/>
          <a:stretch/>
        </p:blipFill>
        <p:spPr>
          <a:xfrm>
            <a:off x="6866546" y="2371725"/>
            <a:ext cx="1611591" cy="1831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753C13-BF79-4BFE-AAEB-F9AE03C2335E}"/>
              </a:ext>
            </a:extLst>
          </p:cNvPr>
          <p:cNvSpPr/>
          <p:nvPr/>
        </p:nvSpPr>
        <p:spPr>
          <a:xfrm>
            <a:off x="6202469" y="4213962"/>
            <a:ext cx="2567835" cy="939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FA95513-2766-43AA-B97E-D3C4F31CE342}"/>
              </a:ext>
            </a:extLst>
          </p:cNvPr>
          <p:cNvSpPr txBox="1"/>
          <p:nvPr/>
        </p:nvSpPr>
        <p:spPr>
          <a:xfrm>
            <a:off x="6584711" y="4283870"/>
            <a:ext cx="21733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ARNAUD</a:t>
            </a:r>
            <a:endParaRPr lang="fr-FR"/>
          </a:p>
          <a:p>
            <a:pPr algn="ctr"/>
            <a:r>
              <a:rPr lang="fr-FR">
                <a:latin typeface="Calibri"/>
                <a:cs typeface="Calibri"/>
              </a:rPr>
              <a:t>EXPERT SOFTWARE</a:t>
            </a:r>
            <a:endParaRPr lang="fr-FR"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32982-9D0A-41B9-9E73-7FF275634900}"/>
              </a:ext>
            </a:extLst>
          </p:cNvPr>
          <p:cNvSpPr/>
          <p:nvPr/>
        </p:nvSpPr>
        <p:spPr>
          <a:xfrm>
            <a:off x="3676387" y="4287029"/>
            <a:ext cx="2567835" cy="939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D20DCE-DC3C-4A65-972C-CD31E2D7C1F1}"/>
              </a:ext>
            </a:extLst>
          </p:cNvPr>
          <p:cNvSpPr txBox="1"/>
          <p:nvPr/>
        </p:nvSpPr>
        <p:spPr>
          <a:xfrm>
            <a:off x="3950494" y="4252553"/>
            <a:ext cx="21002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JULIEN</a:t>
            </a:r>
            <a:endParaRPr lang="fr-FR"/>
          </a:p>
          <a:p>
            <a:pPr algn="ctr"/>
            <a:r>
              <a:rPr lang="fr-FR">
                <a:latin typeface="Calibri"/>
                <a:cs typeface="Calibri"/>
              </a:rPr>
              <a:t>EXPERT HARDWARE</a:t>
            </a:r>
            <a:endParaRPr lang="fr-FR"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D7EDD2-CA12-4C00-97F1-9A5AF284688E}"/>
              </a:ext>
            </a:extLst>
          </p:cNvPr>
          <p:cNvSpPr txBox="1"/>
          <p:nvPr/>
        </p:nvSpPr>
        <p:spPr>
          <a:xfrm>
            <a:off x="1348897" y="4294307"/>
            <a:ext cx="20050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JULIETTE</a:t>
            </a:r>
            <a:endParaRPr lang="fr-FR"/>
          </a:p>
          <a:p>
            <a:pPr algn="ctr"/>
            <a:r>
              <a:rPr lang="fr-FR">
                <a:latin typeface="Calibri"/>
                <a:cs typeface="Calibri"/>
              </a:rPr>
              <a:t>ORGANISATRICE</a:t>
            </a:r>
            <a:endParaRPr lang="fr-FR">
              <a:cs typeface="Calibri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DB7E80-525A-47A3-859A-AE5087D3B2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4" b="36735"/>
          <a:stretch/>
        </p:blipFill>
        <p:spPr>
          <a:xfrm>
            <a:off x="4638136" y="1401394"/>
            <a:ext cx="3128665" cy="82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2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Merci !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21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1837F-969E-4446-B55A-3BFEF3DD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544" y="249502"/>
            <a:ext cx="7300913" cy="762531"/>
          </a:xfrm>
        </p:spPr>
        <p:txBody>
          <a:bodyPr/>
          <a:lstStyle/>
          <a:p>
            <a:pPr algn="ctr"/>
            <a:r>
              <a:rPr lang="fr-FR" sz="6000" dirty="0">
                <a:latin typeface="Eurostile-Medium"/>
              </a:rPr>
              <a:t>EXAMEN</a:t>
            </a:r>
            <a:endParaRPr lang="fr-FR" sz="6000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1D73CCC1-3774-464D-A77F-8E1B68D5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884038"/>
            <a:ext cx="1397794" cy="92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5" descr="Une image contenant route, extérieur, bus, bâtiment&#10;&#10;Description générée automatiquement">
            <a:extLst>
              <a:ext uri="{FF2B5EF4-FFF2-40B4-BE49-F238E27FC236}">
                <a16:creationId xmlns:a16="http://schemas.microsoft.com/office/drawing/2014/main" id="{D9BCA345-8313-4082-86FA-67F80E15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88" y="1298258"/>
            <a:ext cx="5862637" cy="249935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14F89C1-54D2-4F2B-8CE8-231842449023}"/>
              </a:ext>
            </a:extLst>
          </p:cNvPr>
          <p:cNvSpPr txBox="1"/>
          <p:nvPr/>
        </p:nvSpPr>
        <p:spPr>
          <a:xfrm>
            <a:off x="4045744" y="973930"/>
            <a:ext cx="1373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SITUATION 1</a:t>
            </a:r>
            <a:endParaRPr lang="fr-FR"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3ACEE5-D232-4626-A6F6-010586A0FB22}"/>
              </a:ext>
            </a:extLst>
          </p:cNvPr>
          <p:cNvSpPr txBox="1"/>
          <p:nvPr/>
        </p:nvSpPr>
        <p:spPr>
          <a:xfrm>
            <a:off x="6986587" y="1009649"/>
            <a:ext cx="1373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SITUATION 2</a:t>
            </a:r>
            <a:endParaRPr lang="fr-FR"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4621A0-482B-4092-AFDD-516472A83FFA}"/>
              </a:ext>
            </a:extLst>
          </p:cNvPr>
          <p:cNvSpPr txBox="1"/>
          <p:nvPr/>
        </p:nvSpPr>
        <p:spPr>
          <a:xfrm>
            <a:off x="402431" y="4355306"/>
            <a:ext cx="382666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i="1">
                <a:latin typeface="Calibri"/>
                <a:cs typeface="Calibri"/>
              </a:rPr>
              <a:t>QUESTION 1 </a:t>
            </a:r>
            <a:r>
              <a:rPr lang="fr-FR">
                <a:latin typeface="Calibri"/>
                <a:cs typeface="Calibri"/>
              </a:rPr>
              <a:t>: Y'a-t-il une différence entre la situation 1 et la situation 2 ?</a:t>
            </a:r>
          </a:p>
          <a:p>
            <a:endParaRPr lang="fr-FR">
              <a:cs typeface="Calibri"/>
            </a:endParaRPr>
          </a:p>
          <a:p>
            <a:pPr algn="ctr"/>
            <a:r>
              <a:rPr lang="fr-FR" b="1">
                <a:latin typeface="Calibri"/>
                <a:cs typeface="Calibri"/>
              </a:rPr>
              <a:t>A</a:t>
            </a:r>
            <a:r>
              <a:rPr lang="fr-FR">
                <a:latin typeface="Calibri"/>
                <a:cs typeface="Calibri"/>
              </a:rPr>
              <a:t> : NON                               </a:t>
            </a:r>
            <a:r>
              <a:rPr lang="fr-FR" b="1">
                <a:latin typeface="Calibri"/>
                <a:cs typeface="Calibri"/>
              </a:rPr>
              <a:t>B</a:t>
            </a:r>
            <a:r>
              <a:rPr lang="fr-FR">
                <a:latin typeface="Calibri"/>
                <a:cs typeface="Calibri"/>
              </a:rPr>
              <a:t> : OUI</a:t>
            </a: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0A71A7-1B1A-447E-9EC6-B0D452AAC409}"/>
              </a:ext>
            </a:extLst>
          </p:cNvPr>
          <p:cNvSpPr txBox="1"/>
          <p:nvPr/>
        </p:nvSpPr>
        <p:spPr>
          <a:xfrm>
            <a:off x="6677026" y="4355306"/>
            <a:ext cx="52554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i="1">
                <a:latin typeface="Calibri"/>
                <a:cs typeface="Segoe UI"/>
              </a:rPr>
              <a:t>QUESTION 2</a:t>
            </a:r>
            <a:r>
              <a:rPr lang="fr-FR">
                <a:latin typeface="Calibri"/>
                <a:cs typeface="Segoe UI"/>
              </a:rPr>
              <a:t> : Dans cette situation...​</a:t>
            </a:r>
          </a:p>
          <a:p>
            <a:r>
              <a:rPr lang="fr-FR">
                <a:latin typeface="Calibri"/>
                <a:cs typeface="Segoe UI"/>
              </a:rPr>
              <a:t>​</a:t>
            </a:r>
          </a:p>
          <a:p>
            <a:r>
              <a:rPr lang="fr-FR" b="1">
                <a:latin typeface="Calibri"/>
                <a:cs typeface="Segoe UI"/>
              </a:rPr>
              <a:t>A</a:t>
            </a:r>
            <a:r>
              <a:rPr lang="fr-FR">
                <a:latin typeface="Calibri"/>
                <a:cs typeface="Segoe UI"/>
              </a:rPr>
              <a:t> : Je dépasse le bus </a:t>
            </a:r>
          </a:p>
          <a:p>
            <a:r>
              <a:rPr lang="fr-FR" b="1">
                <a:latin typeface="Calibri"/>
                <a:cs typeface="Segoe UI"/>
              </a:rPr>
              <a:t>B</a:t>
            </a:r>
            <a:r>
              <a:rPr lang="fr-FR">
                <a:latin typeface="Calibri"/>
                <a:cs typeface="Segoe UI"/>
              </a:rPr>
              <a:t> : Je reste derrière le bus et j'attends qu'il redémarre</a:t>
            </a:r>
            <a:r>
              <a:rPr lang="en-US">
                <a:latin typeface="Calibri"/>
                <a:cs typeface="Segoe UI"/>
              </a:rPr>
              <a:t>​</a:t>
            </a:r>
            <a:endParaRPr lang="en-US"/>
          </a:p>
          <a:p>
            <a:r>
              <a:rPr lang="fr-FR">
                <a:latin typeface="Calibri"/>
                <a:cs typeface="Segoe UI"/>
              </a:rPr>
              <a:t>​</a:t>
            </a:r>
            <a:r>
              <a:rPr lang="fr-FR" b="1">
                <a:latin typeface="Calibri"/>
                <a:cs typeface="Segoe UI"/>
              </a:rPr>
              <a:t>C</a:t>
            </a:r>
            <a:r>
              <a:rPr lang="fr-FR">
                <a:latin typeface="Calibri"/>
                <a:cs typeface="Segoe UI"/>
              </a:rPr>
              <a:t> : Je percute le bus à l'arrière </a:t>
            </a:r>
          </a:p>
        </p:txBody>
      </p:sp>
      <p:pic>
        <p:nvPicPr>
          <p:cNvPr id="10" name="Image 10" descr="Une image contenant bâtiment, extérieur, route, personne&#10;&#10;Description générée automatiquement">
            <a:extLst>
              <a:ext uri="{FF2B5EF4-FFF2-40B4-BE49-F238E27FC236}">
                <a16:creationId xmlns:a16="http://schemas.microsoft.com/office/drawing/2014/main" id="{9B75C4C6-ED5D-4990-BD8E-F312AA160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587" y="1061724"/>
            <a:ext cx="6219824" cy="3139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D74177-BE77-488E-85D4-FE53F529D618}"/>
              </a:ext>
            </a:extLst>
          </p:cNvPr>
          <p:cNvSpPr/>
          <p:nvPr/>
        </p:nvSpPr>
        <p:spPr>
          <a:xfrm>
            <a:off x="346553" y="4360100"/>
            <a:ext cx="3695177" cy="1544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A21246-0E7F-499E-BE16-AA82F3594C5B}"/>
              </a:ext>
            </a:extLst>
          </p:cNvPr>
          <p:cNvSpPr/>
          <p:nvPr/>
        </p:nvSpPr>
        <p:spPr>
          <a:xfrm>
            <a:off x="6672196" y="4360099"/>
            <a:ext cx="5250492" cy="1544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4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886075" y="309034"/>
            <a:ext cx="6253163" cy="845875"/>
          </a:xfrm>
        </p:spPr>
        <p:txBody>
          <a:bodyPr/>
          <a:lstStyle/>
          <a:p>
            <a:pPr algn="ctr"/>
            <a:r>
              <a:rPr lang="fr-FR" sz="6000">
                <a:latin typeface="Eurostile-Medium"/>
              </a:rPr>
              <a:t>NOTRE IDEE ? </a:t>
            </a:r>
            <a:endParaRPr lang="fr-FR" sz="6000"/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48D2B6DF-882F-4084-A883-F0637F23EDFB}"/>
              </a:ext>
            </a:extLst>
          </p:cNvPr>
          <p:cNvSpPr txBox="1">
            <a:spLocks/>
          </p:cNvSpPr>
          <p:nvPr/>
        </p:nvSpPr>
        <p:spPr bwMode="auto">
          <a:xfrm>
            <a:off x="3574256" y="1271059"/>
            <a:ext cx="5038726" cy="64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fr-FR" sz="4400">
                <a:latin typeface="Eurostile-Medium"/>
              </a:rPr>
              <a:t>" </a:t>
            </a:r>
            <a:r>
              <a:rPr lang="fr-FR" sz="4400" b="1" i="1">
                <a:latin typeface="Eurostile-Medium"/>
              </a:rPr>
              <a:t>VOYONS +</a:t>
            </a:r>
            <a:r>
              <a:rPr lang="fr-FR" sz="4400">
                <a:latin typeface="Eurostile-Medium"/>
              </a:rPr>
              <a:t> " </a:t>
            </a:r>
            <a:endParaRPr lang="fr-FR" sz="4400"/>
          </a:p>
        </p:txBody>
      </p:sp>
      <p:pic>
        <p:nvPicPr>
          <p:cNvPr id="7" name="Image 7" descr="Une image contenant route, extérieur, camion, grand&#10;&#10;Description générée automatiquement">
            <a:extLst>
              <a:ext uri="{FF2B5EF4-FFF2-40B4-BE49-F238E27FC236}">
                <a16:creationId xmlns:a16="http://schemas.microsoft.com/office/drawing/2014/main" id="{7D1DDD5D-7FBD-49A1-85A5-8926962A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2" t="7210" r="11392" b="313"/>
          <a:stretch/>
        </p:blipFill>
        <p:spPr>
          <a:xfrm>
            <a:off x="4432585" y="2031567"/>
            <a:ext cx="3313615" cy="3981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664B1635-C151-40DC-8813-50795A2E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272833"/>
            <a:ext cx="2743200" cy="181202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5303281-2F47-4433-AAA6-8957CA696299}"/>
              </a:ext>
            </a:extLst>
          </p:cNvPr>
          <p:cNvSpPr txBox="1"/>
          <p:nvPr/>
        </p:nvSpPr>
        <p:spPr>
          <a:xfrm>
            <a:off x="1128713" y="3188494"/>
            <a:ext cx="18859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b="1">
                <a:latin typeface="Calibri"/>
                <a:cs typeface="Calibri"/>
              </a:rPr>
              <a:t>ET / OU </a:t>
            </a:r>
            <a:endParaRPr lang="fr-FR" sz="2400" b="1">
              <a:cs typeface="Calibri"/>
            </a:endParaRP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D2D86722-1DE5-4458-B3D5-423663FD0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128" y="4145756"/>
            <a:ext cx="861121" cy="1543051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82BD758D-AD2B-4133-8AFB-60DA01C0D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20000">
            <a:off x="989358" y="4960734"/>
            <a:ext cx="778670" cy="640186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D9E1DF1-D59E-46E1-878D-44C476115F97}"/>
              </a:ext>
            </a:extLst>
          </p:cNvPr>
          <p:cNvSpPr/>
          <p:nvPr/>
        </p:nvSpPr>
        <p:spPr>
          <a:xfrm rot="-1560000">
            <a:off x="1066799" y="5067299"/>
            <a:ext cx="130969" cy="5595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29E4E3B2-89E4-4819-9AC2-11E7BC1A5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462" y="1378744"/>
            <a:ext cx="1814513" cy="18145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52409A2-1634-4364-BF5B-461A659A4848}"/>
              </a:ext>
            </a:extLst>
          </p:cNvPr>
          <p:cNvSpPr txBox="1"/>
          <p:nvPr/>
        </p:nvSpPr>
        <p:spPr>
          <a:xfrm>
            <a:off x="9415462" y="3188493"/>
            <a:ext cx="18859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b="1">
                <a:latin typeface="Calibri"/>
                <a:cs typeface="Calibri"/>
              </a:rPr>
              <a:t>ET / OU </a:t>
            </a:r>
            <a:endParaRPr lang="fr-FR" sz="2400" b="1">
              <a:cs typeface="Calibri"/>
            </a:endParaRPr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17EE04C0-2132-4A60-A047-0D1ADDFBF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281" y="3976688"/>
            <a:ext cx="1500188" cy="15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7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Démarches accomplies et à accomplir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>
                <a:latin typeface="Arial"/>
                <a:cs typeface="Arial"/>
              </a:rPr>
              <a:t>Fait</a:t>
            </a:r>
            <a:r>
              <a:rPr lang="fr-FR">
                <a:latin typeface="Arial"/>
                <a:cs typeface="Arial"/>
              </a:rPr>
              <a:t> :</a:t>
            </a:r>
          </a:p>
          <a:p>
            <a:r>
              <a:rPr lang="fr-FR" sz="2000">
                <a:latin typeface="Arial"/>
                <a:cs typeface="Arial"/>
              </a:rPr>
              <a:t>Etudes de faisabilité</a:t>
            </a:r>
          </a:p>
          <a:p>
            <a:r>
              <a:rPr lang="fr-FR" sz="2000">
                <a:latin typeface="Arial"/>
                <a:cs typeface="Arial"/>
              </a:rPr>
              <a:t>Plusieurs solutions techniques trouvées</a:t>
            </a:r>
            <a:endParaRPr lang="fr-FR"/>
          </a:p>
          <a:p>
            <a:r>
              <a:rPr lang="fr-FR" sz="2000">
                <a:latin typeface="Arial"/>
                <a:cs typeface="Arial"/>
              </a:rPr>
              <a:t>Modèle économique trouvé</a:t>
            </a:r>
          </a:p>
          <a:p>
            <a:endParaRPr lang="fr-FR">
              <a:latin typeface="Arial"/>
              <a:cs typeface="Arial"/>
            </a:endParaRPr>
          </a:p>
          <a:p>
            <a:pPr marL="0" indent="0">
              <a:buNone/>
            </a:pPr>
            <a:r>
              <a:rPr lang="fr-FR" u="sng">
                <a:latin typeface="Arial"/>
                <a:cs typeface="Arial"/>
              </a:rPr>
              <a:t>A faire</a:t>
            </a:r>
            <a:r>
              <a:rPr lang="fr-FR">
                <a:latin typeface="Arial"/>
                <a:cs typeface="Arial"/>
              </a:rPr>
              <a:t> :</a:t>
            </a:r>
          </a:p>
          <a:p>
            <a:r>
              <a:rPr lang="fr-FR" sz="2000">
                <a:latin typeface="Arial"/>
                <a:cs typeface="Arial"/>
              </a:rPr>
              <a:t>Réaliser un/des prototype(s) pour tester la solution et la calibrer</a:t>
            </a:r>
            <a:endParaRPr lang="fr-FR"/>
          </a:p>
          <a:p>
            <a:r>
              <a:rPr lang="fr-FR" sz="2000">
                <a:latin typeface="Arial"/>
                <a:cs typeface="Arial"/>
              </a:rPr>
              <a:t>Réaliser le produit final, commercialisable</a:t>
            </a:r>
          </a:p>
          <a:p>
            <a:r>
              <a:rPr lang="fr-FR" sz="2000">
                <a:latin typeface="Arial"/>
                <a:cs typeface="Arial"/>
              </a:rPr>
              <a:t>Se faire connaître</a:t>
            </a:r>
            <a:endParaRPr lang="fr-FR"/>
          </a:p>
          <a:p>
            <a:endParaRPr lang="fr-FR">
              <a:latin typeface="Arial"/>
              <a:cs typeface="Arial"/>
            </a:endParaRPr>
          </a:p>
          <a:p>
            <a:endParaRPr lang="fr-FR">
              <a:latin typeface="Arial"/>
              <a:cs typeface="Arial"/>
            </a:endParaRPr>
          </a:p>
        </p:txBody>
      </p:sp>
      <p:pic>
        <p:nvPicPr>
          <p:cNvPr id="2" name="Graphique 2" descr="Coche avec un remplissage uni">
            <a:extLst>
              <a:ext uri="{FF2B5EF4-FFF2-40B4-BE49-F238E27FC236}">
                <a16:creationId xmlns:a16="http://schemas.microsoft.com/office/drawing/2014/main" id="{50245BB6-89B4-4922-BDF3-B4C5B4488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0822" y="1795668"/>
            <a:ext cx="458858" cy="458858"/>
          </a:xfrm>
          <a:prstGeom prst="rect">
            <a:avLst/>
          </a:prstGeom>
        </p:spPr>
      </p:pic>
      <p:pic>
        <p:nvPicPr>
          <p:cNvPr id="3" name="Graphique 5" descr="Actualiser avec un remplissage uni">
            <a:extLst>
              <a:ext uri="{FF2B5EF4-FFF2-40B4-BE49-F238E27FC236}">
                <a16:creationId xmlns:a16="http://schemas.microsoft.com/office/drawing/2014/main" id="{8773FAEF-3F00-4661-BFE7-9E13F3B3B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430" y="3924300"/>
            <a:ext cx="450574" cy="4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4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1837F-969E-4446-B55A-3BFEF3DD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Modèle économique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EC9D03-55BD-45FC-9190-86FE9881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0470" cy="897491"/>
          </a:xfrm>
        </p:spPr>
        <p:txBody>
          <a:bodyPr/>
          <a:lstStyle/>
          <a:p>
            <a:pPr>
              <a:buFont typeface="Wingdings"/>
              <a:buChar char="§"/>
            </a:pPr>
            <a:r>
              <a:rPr lang="fr-FR">
                <a:latin typeface="Arial"/>
                <a:cs typeface="Arial"/>
              </a:rPr>
              <a:t>Offre initiale : Kit caméra + écran</a:t>
            </a:r>
            <a:endParaRPr lang="fr-FR"/>
          </a:p>
          <a:p>
            <a:pPr>
              <a:buFont typeface="Wingdings"/>
              <a:buChar char="§"/>
            </a:pPr>
            <a:endParaRPr lang="fr-FR">
              <a:latin typeface="Arial"/>
              <a:cs typeface="Arial"/>
            </a:endParaRPr>
          </a:p>
          <a:p>
            <a:pPr>
              <a:buFont typeface="Wingdings"/>
              <a:buChar char="§"/>
            </a:pPr>
            <a:endParaRPr lang="fr-FR">
              <a:latin typeface="Arial"/>
              <a:cs typeface="Arial"/>
            </a:endParaRPr>
          </a:p>
          <a:p>
            <a:pPr>
              <a:buFont typeface="Wingdings"/>
              <a:buChar char="§"/>
            </a:pPr>
            <a:endParaRPr lang="fr-FR">
              <a:latin typeface="Arial"/>
              <a:cs typeface="Arial"/>
            </a:endParaRPr>
          </a:p>
          <a:p>
            <a:pPr>
              <a:buFont typeface="Wingdings"/>
              <a:buChar char="§"/>
            </a:pPr>
            <a:r>
              <a:rPr lang="fr-FR">
                <a:latin typeface="Arial"/>
                <a:cs typeface="Arial"/>
              </a:rPr>
              <a:t>Offre secondaire : Kit capteurs + diodes</a:t>
            </a:r>
            <a:endParaRPr lang="fr-FR"/>
          </a:p>
          <a:p>
            <a:pPr>
              <a:buFont typeface="Wingdings"/>
              <a:buChar char="§"/>
            </a:pPr>
            <a:endParaRPr lang="fr-FR">
              <a:latin typeface="Arial"/>
              <a:cs typeface="Arial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A00EA00-A2FB-425C-BCAD-845F789579C3}"/>
              </a:ext>
            </a:extLst>
          </p:cNvPr>
          <p:cNvSpPr txBox="1">
            <a:spLocks/>
          </p:cNvSpPr>
          <p:nvPr/>
        </p:nvSpPr>
        <p:spPr bwMode="auto">
          <a:xfrm>
            <a:off x="7409622" y="1381678"/>
            <a:ext cx="4560403" cy="450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>
                <a:latin typeface="Arial"/>
                <a:cs typeface="Arial"/>
              </a:rPr>
              <a:t>Clients</a:t>
            </a:r>
            <a:endParaRPr lang="fr-FR"/>
          </a:p>
          <a:p>
            <a:pPr algn="ctr"/>
            <a:endParaRPr lang="fr-FR">
              <a:latin typeface="Arial"/>
              <a:cs typeface="Arial"/>
            </a:endParaRPr>
          </a:p>
        </p:txBody>
      </p:sp>
      <p:pic>
        <p:nvPicPr>
          <p:cNvPr id="6" name="Image 6" descr="Une image contenant extérieur, bus, route, transport&#10;&#10;Description générée automatiquement">
            <a:extLst>
              <a:ext uri="{FF2B5EF4-FFF2-40B4-BE49-F238E27FC236}">
                <a16:creationId xmlns:a16="http://schemas.microsoft.com/office/drawing/2014/main" id="{3E79B946-CF7F-42E7-8301-34E306D01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" r="16242" b="248"/>
          <a:stretch/>
        </p:blipFill>
        <p:spPr>
          <a:xfrm>
            <a:off x="7407966" y="1935240"/>
            <a:ext cx="2272661" cy="1766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4432AFB7-F09C-425D-9E6F-71D714636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58" t="33642" r="18841" b="30864"/>
          <a:stretch/>
        </p:blipFill>
        <p:spPr>
          <a:xfrm rot="-5400000">
            <a:off x="3299790" y="2452363"/>
            <a:ext cx="1060651" cy="950480"/>
          </a:xfrm>
          <a:prstGeom prst="rect">
            <a:avLst/>
          </a:prstGeom>
        </p:spPr>
      </p:pic>
      <p:pic>
        <p:nvPicPr>
          <p:cNvPr id="8" name="Image 8" descr="Une image contenant moniteur, équipement électronique, télévision, écran&#10;&#10;Description générée automatiquement">
            <a:extLst>
              <a:ext uri="{FF2B5EF4-FFF2-40B4-BE49-F238E27FC236}">
                <a16:creationId xmlns:a16="http://schemas.microsoft.com/office/drawing/2014/main" id="{AA39FA77-FFB8-4B44-8407-74DDB273F9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70" t="16495" r="11986" b="18557"/>
          <a:stretch/>
        </p:blipFill>
        <p:spPr>
          <a:xfrm>
            <a:off x="4600163" y="2451862"/>
            <a:ext cx="1605860" cy="946426"/>
          </a:xfrm>
          <a:prstGeom prst="rect">
            <a:avLst/>
          </a:prstGeom>
        </p:spPr>
      </p:pic>
      <p:pic>
        <p:nvPicPr>
          <p:cNvPr id="9" name="Image 9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8A9C7A19-840C-4FE1-A3BE-8CD7D87E34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33" r="-667" b="17333"/>
          <a:stretch/>
        </p:blipFill>
        <p:spPr>
          <a:xfrm>
            <a:off x="3092726" y="4260574"/>
            <a:ext cx="1475972" cy="961866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4768C0DD-70EF-4179-B787-DE93139C6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791" y="4154976"/>
            <a:ext cx="1169505" cy="1181918"/>
          </a:xfrm>
          <a:prstGeom prst="rect">
            <a:avLst/>
          </a:prstGeom>
        </p:spPr>
      </p:pic>
      <p:pic>
        <p:nvPicPr>
          <p:cNvPr id="12" name="Image 12" descr="Une image contenant extérieur, camion, route, rue&#10;&#10;Description générée automatiquement">
            <a:extLst>
              <a:ext uri="{FF2B5EF4-FFF2-40B4-BE49-F238E27FC236}">
                <a16:creationId xmlns:a16="http://schemas.microsoft.com/office/drawing/2014/main" id="{8A3C64A3-115D-4E58-B9F8-41D34C6EEF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83" t="930" r="6145" b="465"/>
          <a:stretch/>
        </p:blipFill>
        <p:spPr>
          <a:xfrm>
            <a:off x="9717157" y="1935684"/>
            <a:ext cx="2279948" cy="1770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A917C56-140E-4F6E-A9E8-849092BBADC9}"/>
              </a:ext>
            </a:extLst>
          </p:cNvPr>
          <p:cNvCxnSpPr/>
          <p:nvPr/>
        </p:nvCxnSpPr>
        <p:spPr>
          <a:xfrm flipH="1">
            <a:off x="6957805" y="1806023"/>
            <a:ext cx="8283" cy="4025345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95D0B4B6-8021-4770-B76C-0D3C9C502260}"/>
              </a:ext>
            </a:extLst>
          </p:cNvPr>
          <p:cNvSpPr txBox="1">
            <a:spLocks/>
          </p:cNvSpPr>
          <p:nvPr/>
        </p:nvSpPr>
        <p:spPr bwMode="auto">
          <a:xfrm>
            <a:off x="7409622" y="4040395"/>
            <a:ext cx="4560403" cy="450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>
                <a:latin typeface="Arial"/>
                <a:cs typeface="Arial"/>
              </a:rPr>
              <a:t>Coûts</a:t>
            </a:r>
            <a:endParaRPr lang="fr-FR"/>
          </a:p>
          <a:p>
            <a:pPr algn="ctr"/>
            <a:endParaRPr lang="fr-FR">
              <a:latin typeface="Arial"/>
              <a:cs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CEDAE70-47C1-4C4A-B599-BA412889BA69}"/>
              </a:ext>
            </a:extLst>
          </p:cNvPr>
          <p:cNvSpPr txBox="1">
            <a:spLocks/>
          </p:cNvSpPr>
          <p:nvPr/>
        </p:nvSpPr>
        <p:spPr bwMode="auto">
          <a:xfrm>
            <a:off x="7409622" y="4487656"/>
            <a:ext cx="4560403" cy="116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FR" sz="1800">
                <a:latin typeface="Arial"/>
                <a:cs typeface="Arial"/>
              </a:rPr>
              <a:t>Matériel</a:t>
            </a:r>
            <a:endParaRPr lang="fr-FR" sz="1800"/>
          </a:p>
          <a:p>
            <a:pPr marL="342900" indent="-342900"/>
            <a:r>
              <a:rPr lang="fr-FR" sz="1800">
                <a:latin typeface="Arial"/>
                <a:cs typeface="Arial"/>
              </a:rPr>
              <a:t>Communication</a:t>
            </a:r>
          </a:p>
          <a:p>
            <a:pPr marL="342900" indent="-342900"/>
            <a:r>
              <a:rPr lang="fr-FR" sz="1800">
                <a:latin typeface="Arial"/>
                <a:cs typeface="Arial"/>
              </a:rPr>
              <a:t>Fabrication et développement logiciel</a:t>
            </a:r>
          </a:p>
          <a:p>
            <a:pPr algn="ctr"/>
            <a:endParaRPr lang="fr-FR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381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1837F-969E-4446-B55A-3BFEF3DD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Marché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EC9D03-55BD-45FC-9190-86FE98817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latin typeface="Arial"/>
                <a:cs typeface="Arial"/>
              </a:rPr>
              <a:t>Définition :</a:t>
            </a:r>
          </a:p>
          <a:p>
            <a:pPr lvl="1"/>
            <a:r>
              <a:rPr lang="fr-FR">
                <a:latin typeface="Arial"/>
                <a:cs typeface="Arial"/>
              </a:rPr>
              <a:t>Utilisateurs : Usagers de la route</a:t>
            </a:r>
          </a:p>
          <a:p>
            <a:pPr lvl="1"/>
            <a:r>
              <a:rPr lang="fr-FR">
                <a:latin typeface="Arial"/>
                <a:cs typeface="Arial"/>
              </a:rPr>
              <a:t>Bénéficiaires : Entités situés à l'avant du véhicule lourd</a:t>
            </a:r>
            <a:br>
              <a:rPr lang="fr-FR">
                <a:latin typeface="Arial"/>
                <a:cs typeface="Arial"/>
              </a:rPr>
            </a:br>
            <a:endParaRPr lang="fr-FR">
              <a:latin typeface="Arial"/>
              <a:cs typeface="Arial"/>
            </a:endParaRPr>
          </a:p>
          <a:p>
            <a:r>
              <a:rPr lang="fr-FR">
                <a:latin typeface="Arial"/>
                <a:cs typeface="Arial"/>
              </a:rPr>
              <a:t>Tendances :</a:t>
            </a:r>
          </a:p>
          <a:p>
            <a:pPr lvl="1"/>
            <a:r>
              <a:rPr lang="fr-FR">
                <a:latin typeface="Arial"/>
                <a:cs typeface="Arial"/>
              </a:rPr>
              <a:t>Marché inexistant</a:t>
            </a:r>
            <a:endParaRPr lang="fr-FR"/>
          </a:p>
        </p:txBody>
      </p:sp>
      <p:pic>
        <p:nvPicPr>
          <p:cNvPr id="4" name="Graphique 4" descr="Tendance à la hausse avec un remplissage uni">
            <a:extLst>
              <a:ext uri="{FF2B5EF4-FFF2-40B4-BE49-F238E27FC236}">
                <a16:creationId xmlns:a16="http://schemas.microsoft.com/office/drawing/2014/main" id="{234522EB-9DD5-42CF-B994-47948747A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2713" y="3203713"/>
            <a:ext cx="450574" cy="450574"/>
          </a:xfrm>
          <a:prstGeom prst="rect">
            <a:avLst/>
          </a:prstGeom>
        </p:spPr>
      </p:pic>
      <p:pic>
        <p:nvPicPr>
          <p:cNvPr id="6" name="Graphique 6" descr="Document avec un remplissage uni">
            <a:extLst>
              <a:ext uri="{FF2B5EF4-FFF2-40B4-BE49-F238E27FC236}">
                <a16:creationId xmlns:a16="http://schemas.microsoft.com/office/drawing/2014/main" id="{AE073DD3-20D1-457F-B049-7470A8AB1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0847" y="1789457"/>
            <a:ext cx="425727" cy="4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0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4F09C-0CAF-4A22-B912-E17258BF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Rencontre du marché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D9B90D-9532-448F-B0A4-10D15EFAF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>
                <a:latin typeface="Arial"/>
                <a:cs typeface="Arial"/>
              </a:rPr>
              <a:t>Les associations</a:t>
            </a:r>
            <a:endParaRPr lang="fr-FR"/>
          </a:p>
          <a:p>
            <a:pPr>
              <a:lnSpc>
                <a:spcPct val="150000"/>
              </a:lnSpc>
            </a:pPr>
            <a:r>
              <a:rPr lang="fr-FR">
                <a:latin typeface="Arial"/>
                <a:cs typeface="Arial"/>
              </a:rPr>
              <a:t>Les particuliers</a:t>
            </a:r>
          </a:p>
          <a:p>
            <a:pPr>
              <a:lnSpc>
                <a:spcPct val="150000"/>
              </a:lnSpc>
            </a:pPr>
            <a:r>
              <a:rPr lang="fr-FR">
                <a:latin typeface="Arial"/>
                <a:cs typeface="Arial"/>
              </a:rPr>
              <a:t>Entreprises de transport</a:t>
            </a:r>
          </a:p>
          <a:p>
            <a:pPr>
              <a:lnSpc>
                <a:spcPct val="150000"/>
              </a:lnSpc>
            </a:pPr>
            <a:r>
              <a:rPr lang="fr-FR">
                <a:latin typeface="Arial"/>
                <a:cs typeface="Arial"/>
              </a:rPr>
              <a:t>Les constructeurs</a:t>
            </a:r>
          </a:p>
          <a:p>
            <a:pPr>
              <a:lnSpc>
                <a:spcPct val="150000"/>
              </a:lnSpc>
            </a:pPr>
            <a:endParaRPr lang="fr-FR"/>
          </a:p>
          <a:p>
            <a:pPr>
              <a:lnSpc>
                <a:spcPct val="150000"/>
              </a:lnSpc>
            </a:pPr>
            <a:r>
              <a:rPr lang="fr-FR">
                <a:latin typeface="Arial"/>
                <a:cs typeface="Arial"/>
              </a:rPr>
              <a:t>Journées de démonstration</a:t>
            </a:r>
            <a:endParaRPr lang="fr-FR"/>
          </a:p>
        </p:txBody>
      </p:sp>
      <p:pic>
        <p:nvPicPr>
          <p:cNvPr id="8" name="Image 8" descr="Une image contenant journal, texte, bouteille, assis&#10;&#10;Description générée automatiquement">
            <a:extLst>
              <a:ext uri="{FF2B5EF4-FFF2-40B4-BE49-F238E27FC236}">
                <a16:creationId xmlns:a16="http://schemas.microsoft.com/office/drawing/2014/main" id="{1B1F61C5-FB38-49BB-BE1F-BA765059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496" y="2499694"/>
            <a:ext cx="2743200" cy="12740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47FFA27D-72C5-4083-92D7-063CD974E77E}"/>
              </a:ext>
            </a:extLst>
          </p:cNvPr>
          <p:cNvGrpSpPr/>
          <p:nvPr/>
        </p:nvGrpSpPr>
        <p:grpSpPr>
          <a:xfrm>
            <a:off x="5481935" y="1822988"/>
            <a:ext cx="2961736" cy="2688565"/>
            <a:chOff x="4611507" y="2208816"/>
            <a:chExt cx="2961736" cy="2688565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108CDEB7-09E0-4E32-B171-8782D6A1D00C}"/>
                </a:ext>
              </a:extLst>
            </p:cNvPr>
            <p:cNvGrpSpPr/>
            <p:nvPr/>
          </p:nvGrpSpPr>
          <p:grpSpPr>
            <a:xfrm>
              <a:off x="4611507" y="2208816"/>
              <a:ext cx="2961736" cy="2688565"/>
              <a:chOff x="6918384" y="1634706"/>
              <a:chExt cx="2961736" cy="268856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C1923E-6383-4C17-B0E3-6F9CF59D6A30}"/>
                  </a:ext>
                </a:extLst>
              </p:cNvPr>
              <p:cNvSpPr/>
              <p:nvPr/>
            </p:nvSpPr>
            <p:spPr>
              <a:xfrm>
                <a:off x="6918384" y="1634706"/>
                <a:ext cx="2961736" cy="26885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4" name="Image 4">
                <a:extLst>
                  <a:ext uri="{FF2B5EF4-FFF2-40B4-BE49-F238E27FC236}">
                    <a16:creationId xmlns:a16="http://schemas.microsoft.com/office/drawing/2014/main" id="{0E9B8732-86EE-4812-B0DD-F746A91E7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759"/>
              <a:stretch/>
            </p:blipFill>
            <p:spPr>
              <a:xfrm>
                <a:off x="7098239" y="3318903"/>
                <a:ext cx="2585217" cy="888642"/>
              </a:xfrm>
              <a:prstGeom prst="rect">
                <a:avLst/>
              </a:prstGeom>
            </p:spPr>
          </p:pic>
          <p:pic>
            <p:nvPicPr>
              <p:cNvPr id="5" name="Image 5">
                <a:extLst>
                  <a:ext uri="{FF2B5EF4-FFF2-40B4-BE49-F238E27FC236}">
                    <a16:creationId xmlns:a16="http://schemas.microsoft.com/office/drawing/2014/main" id="{AE378B42-C13D-4C9F-87DA-98E709E3A1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129" t="17514" r="12258" b="16949"/>
              <a:stretch/>
            </p:blipFill>
            <p:spPr>
              <a:xfrm>
                <a:off x="8648631" y="2636789"/>
                <a:ext cx="758763" cy="794294"/>
              </a:xfrm>
              <a:prstGeom prst="rect">
                <a:avLst/>
              </a:prstGeom>
            </p:spPr>
          </p:pic>
          <p:pic>
            <p:nvPicPr>
              <p:cNvPr id="6" name="Image 6">
                <a:extLst>
                  <a:ext uri="{FF2B5EF4-FFF2-40B4-BE49-F238E27FC236}">
                    <a16:creationId xmlns:a16="http://schemas.microsoft.com/office/drawing/2014/main" id="{3D988EDF-8465-4D65-8D72-4FFD1DA79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8551" y="1826082"/>
                <a:ext cx="960408" cy="1423043"/>
              </a:xfrm>
              <a:prstGeom prst="rect">
                <a:avLst/>
              </a:prstGeom>
            </p:spPr>
          </p:pic>
        </p:grpSp>
        <p:pic>
          <p:nvPicPr>
            <p:cNvPr id="10" name="Image 10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8AAB7116-091F-45CE-8FD0-F8DA1C8D0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4371" y="2336504"/>
              <a:ext cx="1532352" cy="848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39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Eurostile-Medium"/>
              </a:rPr>
              <a:t>Se démarquer de la concurrence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>
                <a:latin typeface="Arial"/>
                <a:cs typeface="Arial"/>
              </a:rPr>
              <a:t>Pas de concurrence directe</a:t>
            </a:r>
            <a:endParaRPr lang="fr-FR"/>
          </a:p>
          <a:p>
            <a:pPr>
              <a:lnSpc>
                <a:spcPct val="150000"/>
              </a:lnSpc>
            </a:pPr>
            <a:r>
              <a:rPr lang="fr-FR">
                <a:latin typeface="Arial"/>
                <a:cs typeface="Arial"/>
              </a:rPr>
              <a:t>Système unique sur le marché</a:t>
            </a:r>
            <a:endParaRPr lang="fr-FR"/>
          </a:p>
        </p:txBody>
      </p:sp>
      <p:pic>
        <p:nvPicPr>
          <p:cNvPr id="2" name="Image 2" descr="Une image contenant herbe, extérieur, route, scène&#10;&#10;Description générée automatiquement">
            <a:extLst>
              <a:ext uri="{FF2B5EF4-FFF2-40B4-BE49-F238E27FC236}">
                <a16:creationId xmlns:a16="http://schemas.microsoft.com/office/drawing/2014/main" id="{285DBA7E-6DC2-4317-9272-29EC8795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712" y="3341737"/>
            <a:ext cx="4762332" cy="25084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13704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66A303D6-900B-4143-892A-874B1CE02A4E}" vid="{8339188A-A9FC-484D-BCDB-BFDB59F3AAE0}"/>
    </a:ext>
  </a:extLst>
</a:theme>
</file>

<file path=ppt/theme/theme2.xml><?xml version="1.0" encoding="utf-8"?>
<a:theme xmlns:a="http://schemas.openxmlformats.org/drawingml/2006/main" name="Thème Office">
  <a:themeElements>
    <a:clrScheme name="Personnalisé 9">
      <a:dk1>
        <a:sysClr val="windowText" lastClr="000000"/>
      </a:dk1>
      <a:lt1>
        <a:sysClr val="window" lastClr="FFFFFF"/>
      </a:lt1>
      <a:dk2>
        <a:srgbClr val="A0539F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CC573778-D1BC-4E5F-A0D5-3A03C2DA2821}"/>
    </a:ext>
  </a:extLst>
</a:theme>
</file>

<file path=ppt/theme/theme3.xml><?xml version="1.0" encoding="utf-8"?>
<a:theme xmlns:a="http://schemas.openxmlformats.org/drawingml/2006/main" name="1_Thème Office">
  <a:themeElements>
    <a:clrScheme name="Polyte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A0539F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332BF1EF-AB0D-48A2-81DF-702A30BC3ADD}"/>
    </a:ext>
  </a:extLst>
</a:theme>
</file>

<file path=ppt/theme/theme4.xml><?xml version="1.0" encoding="utf-8"?>
<a:theme xmlns:a="http://schemas.openxmlformats.org/drawingml/2006/main" name="2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BDBB4453-956D-43B7-8E30-807112ECF43A}"/>
    </a:ext>
  </a:extLst>
</a:theme>
</file>

<file path=ppt/theme/theme5.xml><?xml version="1.0" encoding="utf-8"?>
<a:theme xmlns:a="http://schemas.openxmlformats.org/drawingml/2006/main" name="4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BCC1A98B-C47A-4E44-BA7F-C85AD64995F9}"/>
    </a:ext>
  </a:extLst>
</a:theme>
</file>

<file path=ppt/theme/theme6.xml><?xml version="1.0" encoding="utf-8"?>
<a:theme xmlns:a="http://schemas.openxmlformats.org/drawingml/2006/main" name="5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F65F09ED-BF81-4C4A-8344-E852C3D6821D}"/>
    </a:ext>
  </a:extLst>
</a:theme>
</file>

<file path=ppt/theme/theme7.xml><?xml version="1.0" encoding="utf-8"?>
<a:theme xmlns:a="http://schemas.openxmlformats.org/drawingml/2006/main" name="6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A6432811-7218-430F-A0F2-EA9C004B42DD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1130358316D4696A7994DDE3AE125" ma:contentTypeVersion="7" ma:contentTypeDescription="Crée un document." ma:contentTypeScope="" ma:versionID="e83b4d59279e98c1c3f5ca5ac2b4e822">
  <xsd:schema xmlns:xsd="http://www.w3.org/2001/XMLSchema" xmlns:xs="http://www.w3.org/2001/XMLSchema" xmlns:p="http://schemas.microsoft.com/office/2006/metadata/properties" xmlns:ns2="b608cf47-b42d-49b7-b528-89305b241ac7" targetNamespace="http://schemas.microsoft.com/office/2006/metadata/properties" ma:root="true" ma:fieldsID="59cd3dafedb11fc18dfe8c5a44123494" ns2:_="">
    <xsd:import namespace="b608cf47-b42d-49b7-b528-89305b241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8cf47-b42d-49b7-b528-89305b241a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A5E974-CDE8-4B34-8B49-CD25199B7D8F}">
  <ds:schemaRefs>
    <ds:schemaRef ds:uri="b608cf47-b42d-49b7-b528-89305b241a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309F14F-1649-4907-8B7B-10C77AE750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1E6B8-5C95-4909-8C1A-827098E3034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0</TotalTime>
  <Words>410</Words>
  <Application>Microsoft Office PowerPoint</Application>
  <PresentationFormat>Grand écran</PresentationFormat>
  <Paragraphs>117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Downtempo</vt:lpstr>
      <vt:lpstr>Eurostile-Medium</vt:lpstr>
      <vt:lpstr>Wingdings</vt:lpstr>
      <vt:lpstr>Thème1</vt:lpstr>
      <vt:lpstr>Thème Office</vt:lpstr>
      <vt:lpstr>1_Thème Office</vt:lpstr>
      <vt:lpstr>2_Thème Office</vt:lpstr>
      <vt:lpstr>4_Thème Office</vt:lpstr>
      <vt:lpstr>5_Thème Office</vt:lpstr>
      <vt:lpstr>6_Thème Office</vt:lpstr>
      <vt:lpstr>Présentation PowerPoint</vt:lpstr>
      <vt:lpstr>QUI SOMMES-NOUS ?</vt:lpstr>
      <vt:lpstr>EXAMEN</vt:lpstr>
      <vt:lpstr>NOTRE IDEE ? </vt:lpstr>
      <vt:lpstr>Démarches accomplies et à accomplir</vt:lpstr>
      <vt:lpstr>Modèle économique</vt:lpstr>
      <vt:lpstr>Marché</vt:lpstr>
      <vt:lpstr>Rencontre du marché</vt:lpstr>
      <vt:lpstr>Se démarquer de la concurrence</vt:lpstr>
      <vt:lpstr>Notre stratégie</vt:lpstr>
      <vt:lpstr>Faisabilité financière</vt:lpstr>
      <vt:lpstr>Nos dépenses</vt:lpstr>
      <vt:lpstr>Nos revenus</vt:lpstr>
      <vt:lpstr>Bilan Financier</vt:lpstr>
      <vt:lpstr>Notre vision</vt:lpstr>
      <vt:lpstr>Court, moyen et long terme</vt:lpstr>
      <vt:lpstr>Nos attentes</vt:lpstr>
      <vt:lpstr>Recherche de financements/partenariats</vt:lpstr>
      <vt:lpstr>Votre intérêt ?</vt:lpstr>
      <vt:lpstr>Merci !</vt:lpstr>
    </vt:vector>
  </TitlesOfParts>
  <Company>universitaire de lorraine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Aurelie Schmitt</dc:creator>
  <cp:lastModifiedBy>Bluem Juliette</cp:lastModifiedBy>
  <cp:revision>4</cp:revision>
  <dcterms:created xsi:type="dcterms:W3CDTF">2017-09-17T21:12:38Z</dcterms:created>
  <dcterms:modified xsi:type="dcterms:W3CDTF">2020-12-07T19:46:08Z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0x010100A2F1130358316D4696A7994DDE3AE125</vt:lpwstr>
  </property>
</Properties>
</file>